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sldIdLst>
    <p:sldId id="262" r:id="rId2"/>
    <p:sldId id="257" r:id="rId3"/>
    <p:sldId id="258" r:id="rId4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203">
          <p15:clr>
            <a:srgbClr val="A4A3A4"/>
          </p15:clr>
        </p15:guide>
        <p15:guide id="2" pos="283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17" autoAdjust="0"/>
  </p:normalViewPr>
  <p:slideViewPr>
    <p:cSldViewPr snapToGrid="0" showGuides="1">
      <p:cViewPr>
        <p:scale>
          <a:sx n="77" d="100"/>
          <a:sy n="77" d="100"/>
        </p:scale>
        <p:origin x="1206" y="30"/>
      </p:cViewPr>
      <p:guideLst>
        <p:guide orient="horz" pos="3203"/>
        <p:guide pos="283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190847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799FFA07-BBB9-4CDF-8A92-C89B90325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94B4D-0A7D-435B-B92B-0AD865BAC536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29DF28EB-C049-42E6-BE5C-0EABC39B7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11D73587-DBC1-429C-A086-853F3DEED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8BF230-D9AD-47CB-88C5-274230F20B9B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B653AB61-6CE0-40BA-AFD8-5C4B2823E9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774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C4219C0-7D21-4FB2-8248-4A46F32D4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76DA07-8117-4EB6-AFC7-B471D4FC409D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AA79866-3134-4B8A-BE23-4A919642B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84E648B-2B0D-4DC1-8BA5-4EA45D3D8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0300B7-FDC8-4B07-B54B-E92CD13E799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74037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C8DC05E-BA28-4313-995D-656C5EDBC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F2744-E6AC-4BC0-A2F6-C2962B7BF3B1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748EEB7-9C54-49EF-9715-9952F8471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8D5BB02-2CA6-4FDF-932C-BB41E8479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1AEBF-FB8C-4BD2-83D2-4C4BFB9C6EF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54192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BB17B44-7271-44E3-9A6D-B1AF72093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9F3CC-383E-469C-A294-49091EB1B0AE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4992D900-BA84-4245-9FCB-F18C0AB2F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7B6FAE2-9BB5-4A09-84FA-20562459F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99C814-E582-4C9E-8325-8EF49918A61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82106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A568D76-51DA-43DF-A747-28D695614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6FDCB-BC6C-4102-B232-BB157E537110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3D93A58-2CDE-45B9-9EE4-E0AA3D193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5412411-811E-437B-B986-9A3815AE2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F1CC42-1052-4444-AFD6-8CFB7F50233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99744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95282A2A-F0AB-4429-93D7-7E99809FA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3AE95-FFBF-4115-AA6F-B9AAE36AEBFA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EEDFD3F7-CB5E-43A4-B835-36598FF62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EA52A7C5-9C3D-43F8-8029-5C90B0106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36AED1-3FFC-4715-A54F-9910E50A6E2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86634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388BC301-41E0-4519-8FF4-6819233D4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BB029-7706-456D-A705-B8A5BA9E2899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F0FDA9FF-3D14-482B-828C-DBE5CD6A5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999D8C54-6E9A-433E-A6DD-215F29173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31865E-55C8-4DE2-8D42-F6EC96200E2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233445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0F34760B-68FC-46E8-B4AC-DF34E6A3C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E5E7A-09A0-412C-82C5-01C36DEE0756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816B5CD3-545B-4281-B5CE-15D7D06C1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78103CDD-995F-45FE-90C3-6038D85EB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157FA9-0414-425C-9493-83950A5C732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38524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E0D8B494-6F17-4D6B-BAB2-B8CF5C6C4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D2F0A-AA16-47A8-BED7-BDB783323573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F4D0CE9B-D0CD-4C95-B557-048584DE2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1113A70F-9738-4D4B-8457-A7190CFCA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EDD61C-8BAE-45B2-A78D-F0200130DD7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288836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FD2880BE-F4C5-405B-8C8C-2763281E9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97E51-794B-41F6-B354-5836B83318CE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7E4BBA81-4846-4B61-8FA5-28DBEEBB7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4F80F1D6-4EB3-411C-96C2-A4D550A89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4CD687-D83B-4FFE-B4DE-AB7F221B457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23658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53E47EE9-E7B1-46B3-B536-288B76D59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BAC15-C3FF-498C-8B27-A171F5EDA487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61F61C8B-82B9-40A3-A578-64F789096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02997B4F-307F-4D4E-9761-3D378182F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857239-627A-4B85-8568-1D40EA6A6B9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359926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zervirano mjesto naslova 1">
            <a:extLst>
              <a:ext uri="{FF2B5EF4-FFF2-40B4-BE49-F238E27FC236}">
                <a16:creationId xmlns:a16="http://schemas.microsoft.com/office/drawing/2014/main" id="{B7296C73-3FDF-4F0B-9469-12F5FEB8BD3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3075" name="Rezervirano mjesto teksta 2">
            <a:extLst>
              <a:ext uri="{FF2B5EF4-FFF2-40B4-BE49-F238E27FC236}">
                <a16:creationId xmlns:a16="http://schemas.microsoft.com/office/drawing/2014/main" id="{6E5EEA9D-A59C-4321-87A7-57D4661F37A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955C427-0AE1-4493-908F-B69AC5613B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CEA4DB9-3C49-48EF-B06F-C6A08802665F}" type="datetimeFigureOut">
              <a:rPr lang="sr-Latn-CS"/>
              <a:pPr>
                <a:defRPr/>
              </a:pPr>
              <a:t>20.10.2021.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D2641D5-AA70-400C-99D7-0127C1ECA7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BD4C003-7B1E-4988-A247-2CD1FDC693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5A8FB54-0A38-4A63-8335-3FACB847A22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22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D5CB8C6-6336-4FA3-914F-94B712C149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6425" y="1662244"/>
            <a:ext cx="7772400" cy="1470025"/>
          </a:xfrm>
        </p:spPr>
        <p:txBody>
          <a:bodyPr/>
          <a:lstStyle/>
          <a:p>
            <a:pPr marL="358775" algn="ctr"/>
            <a:r>
              <a:rPr lang="hr-HR" altLang="sr-Latn-RS" dirty="0">
                <a:solidFill>
                  <a:schemeClr val="tx1"/>
                </a:solidFill>
              </a:rPr>
              <a:t>6. PITAGORIN POUČAK </a:t>
            </a:r>
          </a:p>
        </p:txBody>
      </p:sp>
      <p:sp>
        <p:nvSpPr>
          <p:cNvPr id="6147" name="Subtitle 2">
            <a:extLst>
              <a:ext uri="{FF2B5EF4-FFF2-40B4-BE49-F238E27FC236}">
                <a16:creationId xmlns:a16="http://schemas.microsoft.com/office/drawing/2014/main" id="{12E68AAB-9D18-45A1-A2AD-6C806CF6CE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6756" y="2605414"/>
            <a:ext cx="6400800" cy="2855826"/>
          </a:xfrm>
        </p:spPr>
        <p:txBody>
          <a:bodyPr/>
          <a:lstStyle/>
          <a:p>
            <a:r>
              <a:rPr lang="hr-HR" altLang="sr-Latn-RS" sz="4000" dirty="0"/>
              <a:t>6.6.1. Osnovni elementi romba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Arc 8">
            <a:extLst>
              <a:ext uri="{FF2B5EF4-FFF2-40B4-BE49-F238E27FC236}">
                <a16:creationId xmlns:a16="http://schemas.microsoft.com/office/drawing/2014/main" id="{3221AB2C-563D-49C1-A818-481D6A193E60}"/>
              </a:ext>
            </a:extLst>
          </p:cNvPr>
          <p:cNvSpPr>
            <a:spLocks/>
          </p:cNvSpPr>
          <p:nvPr/>
        </p:nvSpPr>
        <p:spPr bwMode="auto">
          <a:xfrm rot="-3600000">
            <a:off x="2460625" y="2717800"/>
            <a:ext cx="528638" cy="458788"/>
          </a:xfrm>
          <a:custGeom>
            <a:avLst/>
            <a:gdLst>
              <a:gd name="T0" fmla="*/ 162850059 w 21600"/>
              <a:gd name="T1" fmla="*/ 0 h 18715"/>
              <a:gd name="T2" fmla="*/ 316626343 w 21600"/>
              <a:gd name="T3" fmla="*/ 275712474 h 18715"/>
              <a:gd name="T4" fmla="*/ 0 w 21600"/>
              <a:gd name="T5" fmla="*/ 272898608 h 18715"/>
              <a:gd name="T6" fmla="*/ 0 60000 65536"/>
              <a:gd name="T7" fmla="*/ 0 60000 65536"/>
              <a:gd name="T8" fmla="*/ 0 60000 65536"/>
              <a:gd name="T9" fmla="*/ 0 w 21600"/>
              <a:gd name="T10" fmla="*/ 0 h 18715"/>
              <a:gd name="T11" fmla="*/ 21600 w 21600"/>
              <a:gd name="T12" fmla="*/ 18715 h 187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8715" fill="none" extrusionOk="0">
                <a:moveTo>
                  <a:pt x="11109" y="-1"/>
                </a:moveTo>
                <a:cubicBezTo>
                  <a:pt x="17617" y="3902"/>
                  <a:pt x="21600" y="10935"/>
                  <a:pt x="21600" y="18524"/>
                </a:cubicBezTo>
                <a:cubicBezTo>
                  <a:pt x="21600" y="18587"/>
                  <a:pt x="21599" y="18651"/>
                  <a:pt x="21599" y="18715"/>
                </a:cubicBezTo>
              </a:path>
              <a:path w="21600" h="18715" stroke="0" extrusionOk="0">
                <a:moveTo>
                  <a:pt x="11109" y="-1"/>
                </a:moveTo>
                <a:cubicBezTo>
                  <a:pt x="17617" y="3902"/>
                  <a:pt x="21600" y="10935"/>
                  <a:pt x="21600" y="18524"/>
                </a:cubicBezTo>
                <a:cubicBezTo>
                  <a:pt x="21600" y="18587"/>
                  <a:pt x="21599" y="18651"/>
                  <a:pt x="21599" y="18715"/>
                </a:cubicBezTo>
                <a:lnTo>
                  <a:pt x="0" y="18524"/>
                </a:lnTo>
                <a:close/>
              </a:path>
            </a:pathLst>
          </a:custGeom>
          <a:noFill/>
          <a:ln w="28575">
            <a:solidFill>
              <a:srgbClr val="FFC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7" name="Arc 8">
            <a:extLst>
              <a:ext uri="{FF2B5EF4-FFF2-40B4-BE49-F238E27FC236}">
                <a16:creationId xmlns:a16="http://schemas.microsoft.com/office/drawing/2014/main" id="{DD55A338-B10C-4D6F-A4A1-8FBB3155A904}"/>
              </a:ext>
            </a:extLst>
          </p:cNvPr>
          <p:cNvSpPr>
            <a:spLocks/>
          </p:cNvSpPr>
          <p:nvPr/>
        </p:nvSpPr>
        <p:spPr bwMode="auto">
          <a:xfrm rot="-7200000">
            <a:off x="2184400" y="2949575"/>
            <a:ext cx="528638" cy="458788"/>
          </a:xfrm>
          <a:custGeom>
            <a:avLst/>
            <a:gdLst>
              <a:gd name="T0" fmla="*/ 162850059 w 21600"/>
              <a:gd name="T1" fmla="*/ 0 h 18715"/>
              <a:gd name="T2" fmla="*/ 316626343 w 21600"/>
              <a:gd name="T3" fmla="*/ 275712474 h 18715"/>
              <a:gd name="T4" fmla="*/ 0 w 21600"/>
              <a:gd name="T5" fmla="*/ 272898608 h 18715"/>
              <a:gd name="T6" fmla="*/ 0 60000 65536"/>
              <a:gd name="T7" fmla="*/ 0 60000 65536"/>
              <a:gd name="T8" fmla="*/ 0 60000 65536"/>
              <a:gd name="T9" fmla="*/ 0 w 21600"/>
              <a:gd name="T10" fmla="*/ 0 h 18715"/>
              <a:gd name="T11" fmla="*/ 21600 w 21600"/>
              <a:gd name="T12" fmla="*/ 18715 h 187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8715" fill="none" extrusionOk="0">
                <a:moveTo>
                  <a:pt x="11109" y="-1"/>
                </a:moveTo>
                <a:cubicBezTo>
                  <a:pt x="17617" y="3902"/>
                  <a:pt x="21600" y="10935"/>
                  <a:pt x="21600" y="18524"/>
                </a:cubicBezTo>
                <a:cubicBezTo>
                  <a:pt x="21600" y="18587"/>
                  <a:pt x="21599" y="18651"/>
                  <a:pt x="21599" y="18715"/>
                </a:cubicBezTo>
              </a:path>
              <a:path w="21600" h="18715" stroke="0" extrusionOk="0">
                <a:moveTo>
                  <a:pt x="11109" y="-1"/>
                </a:moveTo>
                <a:cubicBezTo>
                  <a:pt x="17617" y="3902"/>
                  <a:pt x="21600" y="10935"/>
                  <a:pt x="21600" y="18524"/>
                </a:cubicBezTo>
                <a:cubicBezTo>
                  <a:pt x="21600" y="18587"/>
                  <a:pt x="21599" y="18651"/>
                  <a:pt x="21599" y="18715"/>
                </a:cubicBezTo>
                <a:lnTo>
                  <a:pt x="0" y="18524"/>
                </a:lnTo>
                <a:close/>
              </a:path>
            </a:pathLst>
          </a:custGeom>
          <a:noFill/>
          <a:ln w="28575">
            <a:solidFill>
              <a:srgbClr val="FFC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4" name="Arc 7">
            <a:extLst>
              <a:ext uri="{FF2B5EF4-FFF2-40B4-BE49-F238E27FC236}">
                <a16:creationId xmlns:a16="http://schemas.microsoft.com/office/drawing/2014/main" id="{D39ECC94-0E22-481F-9E76-AED1E7B7AA45}"/>
              </a:ext>
            </a:extLst>
          </p:cNvPr>
          <p:cNvSpPr>
            <a:spLocks/>
          </p:cNvSpPr>
          <p:nvPr/>
        </p:nvSpPr>
        <p:spPr bwMode="auto">
          <a:xfrm rot="-1800000">
            <a:off x="777875" y="2817813"/>
            <a:ext cx="568325" cy="314325"/>
          </a:xfrm>
          <a:custGeom>
            <a:avLst/>
            <a:gdLst>
              <a:gd name="T0" fmla="*/ 343170613 w 21600"/>
              <a:gd name="T1" fmla="*/ 0 h 10672"/>
              <a:gd name="T2" fmla="*/ 393443783 w 21600"/>
              <a:gd name="T3" fmla="*/ 272674835 h 10672"/>
              <a:gd name="T4" fmla="*/ 0 w 21600"/>
              <a:gd name="T5" fmla="*/ 269941339 h 10672"/>
              <a:gd name="T6" fmla="*/ 0 60000 65536"/>
              <a:gd name="T7" fmla="*/ 0 60000 65536"/>
              <a:gd name="T8" fmla="*/ 0 60000 65536"/>
              <a:gd name="T9" fmla="*/ 0 w 21600"/>
              <a:gd name="T10" fmla="*/ 0 h 10672"/>
              <a:gd name="T11" fmla="*/ 21600 w 21600"/>
              <a:gd name="T12" fmla="*/ 10672 h 106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0672" fill="none" extrusionOk="0">
                <a:moveTo>
                  <a:pt x="18839" y="0"/>
                </a:moveTo>
                <a:cubicBezTo>
                  <a:pt x="20649" y="3227"/>
                  <a:pt x="21600" y="6865"/>
                  <a:pt x="21600" y="10565"/>
                </a:cubicBezTo>
                <a:cubicBezTo>
                  <a:pt x="21600" y="10600"/>
                  <a:pt x="21599" y="10636"/>
                  <a:pt x="21599" y="10671"/>
                </a:cubicBezTo>
              </a:path>
              <a:path w="21600" h="10672" stroke="0" extrusionOk="0">
                <a:moveTo>
                  <a:pt x="18839" y="0"/>
                </a:moveTo>
                <a:cubicBezTo>
                  <a:pt x="20649" y="3227"/>
                  <a:pt x="21600" y="6865"/>
                  <a:pt x="21600" y="10565"/>
                </a:cubicBezTo>
                <a:cubicBezTo>
                  <a:pt x="21600" y="10600"/>
                  <a:pt x="21599" y="10636"/>
                  <a:pt x="21599" y="10671"/>
                </a:cubicBezTo>
                <a:lnTo>
                  <a:pt x="0" y="10565"/>
                </a:lnTo>
                <a:close/>
              </a:path>
            </a:pathLst>
          </a:custGeom>
          <a:noFill/>
          <a:ln w="28575">
            <a:solidFill>
              <a:srgbClr val="00B05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5" name="Arc 7">
            <a:extLst>
              <a:ext uri="{FF2B5EF4-FFF2-40B4-BE49-F238E27FC236}">
                <a16:creationId xmlns:a16="http://schemas.microsoft.com/office/drawing/2014/main" id="{CCCFA947-9A81-4D71-9116-2C355BF042D1}"/>
              </a:ext>
            </a:extLst>
          </p:cNvPr>
          <p:cNvSpPr>
            <a:spLocks/>
          </p:cNvSpPr>
          <p:nvPr/>
        </p:nvSpPr>
        <p:spPr bwMode="auto">
          <a:xfrm>
            <a:off x="885825" y="2974975"/>
            <a:ext cx="568325" cy="314325"/>
          </a:xfrm>
          <a:custGeom>
            <a:avLst/>
            <a:gdLst>
              <a:gd name="T0" fmla="*/ 343170613 w 21600"/>
              <a:gd name="T1" fmla="*/ 0 h 10672"/>
              <a:gd name="T2" fmla="*/ 393443783 w 21600"/>
              <a:gd name="T3" fmla="*/ 272674835 h 10672"/>
              <a:gd name="T4" fmla="*/ 0 w 21600"/>
              <a:gd name="T5" fmla="*/ 269941339 h 10672"/>
              <a:gd name="T6" fmla="*/ 0 60000 65536"/>
              <a:gd name="T7" fmla="*/ 0 60000 65536"/>
              <a:gd name="T8" fmla="*/ 0 60000 65536"/>
              <a:gd name="T9" fmla="*/ 0 w 21600"/>
              <a:gd name="T10" fmla="*/ 0 h 10672"/>
              <a:gd name="T11" fmla="*/ 21600 w 21600"/>
              <a:gd name="T12" fmla="*/ 10672 h 106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0672" fill="none" extrusionOk="0">
                <a:moveTo>
                  <a:pt x="18839" y="0"/>
                </a:moveTo>
                <a:cubicBezTo>
                  <a:pt x="20649" y="3227"/>
                  <a:pt x="21600" y="6865"/>
                  <a:pt x="21600" y="10565"/>
                </a:cubicBezTo>
                <a:cubicBezTo>
                  <a:pt x="21600" y="10600"/>
                  <a:pt x="21599" y="10636"/>
                  <a:pt x="21599" y="10671"/>
                </a:cubicBezTo>
              </a:path>
              <a:path w="21600" h="10672" stroke="0" extrusionOk="0">
                <a:moveTo>
                  <a:pt x="18839" y="0"/>
                </a:moveTo>
                <a:cubicBezTo>
                  <a:pt x="20649" y="3227"/>
                  <a:pt x="21600" y="6865"/>
                  <a:pt x="21600" y="10565"/>
                </a:cubicBezTo>
                <a:cubicBezTo>
                  <a:pt x="21600" y="10600"/>
                  <a:pt x="21599" y="10636"/>
                  <a:pt x="21599" y="10671"/>
                </a:cubicBezTo>
                <a:lnTo>
                  <a:pt x="0" y="10565"/>
                </a:lnTo>
                <a:close/>
              </a:path>
            </a:pathLst>
          </a:custGeom>
          <a:noFill/>
          <a:ln w="28575">
            <a:solidFill>
              <a:srgbClr val="00B05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3" name="Arc 8">
            <a:extLst>
              <a:ext uri="{FF2B5EF4-FFF2-40B4-BE49-F238E27FC236}">
                <a16:creationId xmlns:a16="http://schemas.microsoft.com/office/drawing/2014/main" id="{A26D4DAB-B743-4506-A364-642F9CD66810}"/>
              </a:ext>
            </a:extLst>
          </p:cNvPr>
          <p:cNvSpPr>
            <a:spLocks/>
          </p:cNvSpPr>
          <p:nvPr/>
        </p:nvSpPr>
        <p:spPr bwMode="auto">
          <a:xfrm rot="7200000">
            <a:off x="1609725" y="1708150"/>
            <a:ext cx="528638" cy="458788"/>
          </a:xfrm>
          <a:custGeom>
            <a:avLst/>
            <a:gdLst>
              <a:gd name="T0" fmla="*/ 162850059 w 21600"/>
              <a:gd name="T1" fmla="*/ 0 h 18715"/>
              <a:gd name="T2" fmla="*/ 316626343 w 21600"/>
              <a:gd name="T3" fmla="*/ 275712474 h 18715"/>
              <a:gd name="T4" fmla="*/ 0 w 21600"/>
              <a:gd name="T5" fmla="*/ 272898608 h 18715"/>
              <a:gd name="T6" fmla="*/ 0 60000 65536"/>
              <a:gd name="T7" fmla="*/ 0 60000 65536"/>
              <a:gd name="T8" fmla="*/ 0 60000 65536"/>
              <a:gd name="T9" fmla="*/ 0 w 21600"/>
              <a:gd name="T10" fmla="*/ 0 h 18715"/>
              <a:gd name="T11" fmla="*/ 21600 w 21600"/>
              <a:gd name="T12" fmla="*/ 18715 h 187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8715" fill="none" extrusionOk="0">
                <a:moveTo>
                  <a:pt x="11109" y="-1"/>
                </a:moveTo>
                <a:cubicBezTo>
                  <a:pt x="17617" y="3902"/>
                  <a:pt x="21600" y="10935"/>
                  <a:pt x="21600" y="18524"/>
                </a:cubicBezTo>
                <a:cubicBezTo>
                  <a:pt x="21600" y="18587"/>
                  <a:pt x="21599" y="18651"/>
                  <a:pt x="21599" y="18715"/>
                </a:cubicBezTo>
              </a:path>
              <a:path w="21600" h="18715" stroke="0" extrusionOk="0">
                <a:moveTo>
                  <a:pt x="11109" y="-1"/>
                </a:moveTo>
                <a:cubicBezTo>
                  <a:pt x="17617" y="3902"/>
                  <a:pt x="21600" y="10935"/>
                  <a:pt x="21600" y="18524"/>
                </a:cubicBezTo>
                <a:cubicBezTo>
                  <a:pt x="21600" y="18587"/>
                  <a:pt x="21599" y="18651"/>
                  <a:pt x="21599" y="18715"/>
                </a:cubicBezTo>
                <a:lnTo>
                  <a:pt x="0" y="18524"/>
                </a:lnTo>
                <a:close/>
              </a:path>
            </a:pathLst>
          </a:custGeom>
          <a:noFill/>
          <a:ln w="28575">
            <a:solidFill>
              <a:srgbClr val="FFC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2" name="Arc 8">
            <a:extLst>
              <a:ext uri="{FF2B5EF4-FFF2-40B4-BE49-F238E27FC236}">
                <a16:creationId xmlns:a16="http://schemas.microsoft.com/office/drawing/2014/main" id="{427B10A8-301C-4A8C-AECE-2FC9886F044A}"/>
              </a:ext>
            </a:extLst>
          </p:cNvPr>
          <p:cNvSpPr>
            <a:spLocks/>
          </p:cNvSpPr>
          <p:nvPr/>
        </p:nvSpPr>
        <p:spPr bwMode="auto">
          <a:xfrm rot="3600000">
            <a:off x="1885950" y="1476375"/>
            <a:ext cx="528638" cy="458788"/>
          </a:xfrm>
          <a:custGeom>
            <a:avLst/>
            <a:gdLst>
              <a:gd name="T0" fmla="*/ 162850059 w 21600"/>
              <a:gd name="T1" fmla="*/ 0 h 18715"/>
              <a:gd name="T2" fmla="*/ 316626343 w 21600"/>
              <a:gd name="T3" fmla="*/ 275712474 h 18715"/>
              <a:gd name="T4" fmla="*/ 0 w 21600"/>
              <a:gd name="T5" fmla="*/ 272898608 h 18715"/>
              <a:gd name="T6" fmla="*/ 0 60000 65536"/>
              <a:gd name="T7" fmla="*/ 0 60000 65536"/>
              <a:gd name="T8" fmla="*/ 0 60000 65536"/>
              <a:gd name="T9" fmla="*/ 0 w 21600"/>
              <a:gd name="T10" fmla="*/ 0 h 18715"/>
              <a:gd name="T11" fmla="*/ 21600 w 21600"/>
              <a:gd name="T12" fmla="*/ 18715 h 1871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8715" fill="none" extrusionOk="0">
                <a:moveTo>
                  <a:pt x="11109" y="-1"/>
                </a:moveTo>
                <a:cubicBezTo>
                  <a:pt x="17617" y="3902"/>
                  <a:pt x="21600" y="10935"/>
                  <a:pt x="21600" y="18524"/>
                </a:cubicBezTo>
                <a:cubicBezTo>
                  <a:pt x="21600" y="18587"/>
                  <a:pt x="21599" y="18651"/>
                  <a:pt x="21599" y="18715"/>
                </a:cubicBezTo>
              </a:path>
              <a:path w="21600" h="18715" stroke="0" extrusionOk="0">
                <a:moveTo>
                  <a:pt x="11109" y="-1"/>
                </a:moveTo>
                <a:cubicBezTo>
                  <a:pt x="17617" y="3902"/>
                  <a:pt x="21600" y="10935"/>
                  <a:pt x="21600" y="18524"/>
                </a:cubicBezTo>
                <a:cubicBezTo>
                  <a:pt x="21600" y="18587"/>
                  <a:pt x="21599" y="18651"/>
                  <a:pt x="21599" y="18715"/>
                </a:cubicBezTo>
                <a:lnTo>
                  <a:pt x="0" y="18524"/>
                </a:lnTo>
                <a:close/>
              </a:path>
            </a:pathLst>
          </a:custGeom>
          <a:noFill/>
          <a:ln w="28575">
            <a:solidFill>
              <a:srgbClr val="FFC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0" name="Arc 7">
            <a:extLst>
              <a:ext uri="{FF2B5EF4-FFF2-40B4-BE49-F238E27FC236}">
                <a16:creationId xmlns:a16="http://schemas.microsoft.com/office/drawing/2014/main" id="{CE9221BF-49DA-472F-A118-3310ECF81AB8}"/>
              </a:ext>
            </a:extLst>
          </p:cNvPr>
          <p:cNvSpPr>
            <a:spLocks/>
          </p:cNvSpPr>
          <p:nvPr/>
        </p:nvSpPr>
        <p:spPr bwMode="auto">
          <a:xfrm rot="10800000">
            <a:off x="3187700" y="1593850"/>
            <a:ext cx="568325" cy="314325"/>
          </a:xfrm>
          <a:custGeom>
            <a:avLst/>
            <a:gdLst>
              <a:gd name="T0" fmla="*/ 343170613 w 21600"/>
              <a:gd name="T1" fmla="*/ 0 h 10672"/>
              <a:gd name="T2" fmla="*/ 393443783 w 21600"/>
              <a:gd name="T3" fmla="*/ 272674835 h 10672"/>
              <a:gd name="T4" fmla="*/ 0 w 21600"/>
              <a:gd name="T5" fmla="*/ 269941339 h 10672"/>
              <a:gd name="T6" fmla="*/ 0 60000 65536"/>
              <a:gd name="T7" fmla="*/ 0 60000 65536"/>
              <a:gd name="T8" fmla="*/ 0 60000 65536"/>
              <a:gd name="T9" fmla="*/ 0 w 21600"/>
              <a:gd name="T10" fmla="*/ 0 h 10672"/>
              <a:gd name="T11" fmla="*/ 21600 w 21600"/>
              <a:gd name="T12" fmla="*/ 10672 h 106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0672" fill="none" extrusionOk="0">
                <a:moveTo>
                  <a:pt x="18839" y="0"/>
                </a:moveTo>
                <a:cubicBezTo>
                  <a:pt x="20649" y="3227"/>
                  <a:pt x="21600" y="6865"/>
                  <a:pt x="21600" y="10565"/>
                </a:cubicBezTo>
                <a:cubicBezTo>
                  <a:pt x="21600" y="10600"/>
                  <a:pt x="21599" y="10636"/>
                  <a:pt x="21599" y="10671"/>
                </a:cubicBezTo>
              </a:path>
              <a:path w="21600" h="10672" stroke="0" extrusionOk="0">
                <a:moveTo>
                  <a:pt x="18839" y="0"/>
                </a:moveTo>
                <a:cubicBezTo>
                  <a:pt x="20649" y="3227"/>
                  <a:pt x="21600" y="6865"/>
                  <a:pt x="21600" y="10565"/>
                </a:cubicBezTo>
                <a:cubicBezTo>
                  <a:pt x="21600" y="10600"/>
                  <a:pt x="21599" y="10636"/>
                  <a:pt x="21599" y="10671"/>
                </a:cubicBezTo>
                <a:lnTo>
                  <a:pt x="0" y="10565"/>
                </a:lnTo>
                <a:close/>
              </a:path>
            </a:pathLst>
          </a:custGeom>
          <a:noFill/>
          <a:ln w="28575">
            <a:solidFill>
              <a:srgbClr val="00B05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1" name="Arc 7">
            <a:extLst>
              <a:ext uri="{FF2B5EF4-FFF2-40B4-BE49-F238E27FC236}">
                <a16:creationId xmlns:a16="http://schemas.microsoft.com/office/drawing/2014/main" id="{5E2D0BEA-F092-4D03-BBE2-DA521F06D308}"/>
              </a:ext>
            </a:extLst>
          </p:cNvPr>
          <p:cNvSpPr>
            <a:spLocks/>
          </p:cNvSpPr>
          <p:nvPr/>
        </p:nvSpPr>
        <p:spPr bwMode="auto">
          <a:xfrm rot="9000000">
            <a:off x="3295650" y="1735138"/>
            <a:ext cx="568325" cy="314325"/>
          </a:xfrm>
          <a:custGeom>
            <a:avLst/>
            <a:gdLst>
              <a:gd name="T0" fmla="*/ 343170613 w 21600"/>
              <a:gd name="T1" fmla="*/ 0 h 10672"/>
              <a:gd name="T2" fmla="*/ 393443783 w 21600"/>
              <a:gd name="T3" fmla="*/ 272674835 h 10672"/>
              <a:gd name="T4" fmla="*/ 0 w 21600"/>
              <a:gd name="T5" fmla="*/ 269941339 h 10672"/>
              <a:gd name="T6" fmla="*/ 0 60000 65536"/>
              <a:gd name="T7" fmla="*/ 0 60000 65536"/>
              <a:gd name="T8" fmla="*/ 0 60000 65536"/>
              <a:gd name="T9" fmla="*/ 0 w 21600"/>
              <a:gd name="T10" fmla="*/ 0 h 10672"/>
              <a:gd name="T11" fmla="*/ 21600 w 21600"/>
              <a:gd name="T12" fmla="*/ 10672 h 1067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0672" fill="none" extrusionOk="0">
                <a:moveTo>
                  <a:pt x="18839" y="0"/>
                </a:moveTo>
                <a:cubicBezTo>
                  <a:pt x="20649" y="3227"/>
                  <a:pt x="21600" y="6865"/>
                  <a:pt x="21600" y="10565"/>
                </a:cubicBezTo>
                <a:cubicBezTo>
                  <a:pt x="21600" y="10600"/>
                  <a:pt x="21599" y="10636"/>
                  <a:pt x="21599" y="10671"/>
                </a:cubicBezTo>
              </a:path>
              <a:path w="21600" h="10672" stroke="0" extrusionOk="0">
                <a:moveTo>
                  <a:pt x="18839" y="0"/>
                </a:moveTo>
                <a:cubicBezTo>
                  <a:pt x="20649" y="3227"/>
                  <a:pt x="21600" y="6865"/>
                  <a:pt x="21600" y="10565"/>
                </a:cubicBezTo>
                <a:cubicBezTo>
                  <a:pt x="21600" y="10600"/>
                  <a:pt x="21599" y="10636"/>
                  <a:pt x="21599" y="10671"/>
                </a:cubicBezTo>
                <a:lnTo>
                  <a:pt x="0" y="10565"/>
                </a:lnTo>
                <a:close/>
              </a:path>
            </a:pathLst>
          </a:custGeom>
          <a:noFill/>
          <a:ln w="28575">
            <a:solidFill>
              <a:srgbClr val="00B05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8" name="Pravokutnik 17">
            <a:extLst>
              <a:ext uri="{FF2B5EF4-FFF2-40B4-BE49-F238E27FC236}">
                <a16:creationId xmlns:a16="http://schemas.microsoft.com/office/drawing/2014/main" id="{FEB43A17-0B20-45F8-BF7C-EAB645D7B22B}"/>
              </a:ext>
            </a:extLst>
          </p:cNvPr>
          <p:cNvSpPr/>
          <p:nvPr/>
        </p:nvSpPr>
        <p:spPr>
          <a:xfrm rot="-1800000">
            <a:off x="2251075" y="2273300"/>
            <a:ext cx="144463" cy="144463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 dirty="0"/>
          </a:p>
        </p:txBody>
      </p:sp>
      <p:sp>
        <p:nvSpPr>
          <p:cNvPr id="2" name="TekstniOkvir 1">
            <a:extLst>
              <a:ext uri="{FF2B5EF4-FFF2-40B4-BE49-F238E27FC236}">
                <a16:creationId xmlns:a16="http://schemas.microsoft.com/office/drawing/2014/main" id="{7DC3BFE2-1EC5-4C18-ABC5-6E78127F1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0" y="315913"/>
            <a:ext cx="7112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Romb je paralelogram kojemu su sve četiri stranice jednakih duljina. </a:t>
            </a:r>
          </a:p>
        </p:txBody>
      </p:sp>
      <p:cxnSp>
        <p:nvCxnSpPr>
          <p:cNvPr id="15" name="Ravni poveznik 14">
            <a:extLst>
              <a:ext uri="{FF2B5EF4-FFF2-40B4-BE49-F238E27FC236}">
                <a16:creationId xmlns:a16="http://schemas.microsoft.com/office/drawing/2014/main" id="{0A93B6E7-D883-4848-ADA2-203DEECD7F41}"/>
              </a:ext>
            </a:extLst>
          </p:cNvPr>
          <p:cNvCxnSpPr/>
          <p:nvPr/>
        </p:nvCxnSpPr>
        <p:spPr>
          <a:xfrm rot="16200000" flipH="1">
            <a:off x="1453357" y="1956594"/>
            <a:ext cx="1695450" cy="97313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15">
            <a:extLst>
              <a:ext uri="{FF2B5EF4-FFF2-40B4-BE49-F238E27FC236}">
                <a16:creationId xmlns:a16="http://schemas.microsoft.com/office/drawing/2014/main" id="{54CA27F7-B929-4818-BAD7-16B806A25B0C}"/>
              </a:ext>
            </a:extLst>
          </p:cNvPr>
          <p:cNvCxnSpPr/>
          <p:nvPr/>
        </p:nvCxnSpPr>
        <p:spPr>
          <a:xfrm flipV="1">
            <a:off x="819150" y="1597025"/>
            <a:ext cx="2955925" cy="170656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1" name="TekstniOkvir 18">
            <a:extLst>
              <a:ext uri="{FF2B5EF4-FFF2-40B4-BE49-F238E27FC236}">
                <a16:creationId xmlns:a16="http://schemas.microsoft.com/office/drawing/2014/main" id="{60667D18-06F0-4754-B2E2-7D36A89F42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2750" y="3217863"/>
            <a:ext cx="3603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20" name="Pravokutnik 19">
            <a:extLst>
              <a:ext uri="{FF2B5EF4-FFF2-40B4-BE49-F238E27FC236}">
                <a16:creationId xmlns:a16="http://schemas.microsoft.com/office/drawing/2014/main" id="{C6E339F6-D2ED-4523-A557-E5D11A5D73AA}"/>
              </a:ext>
            </a:extLst>
          </p:cNvPr>
          <p:cNvSpPr/>
          <p:nvPr/>
        </p:nvSpPr>
        <p:spPr>
          <a:xfrm>
            <a:off x="823913" y="1377950"/>
            <a:ext cx="1952625" cy="19065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 dirty="0"/>
          </a:p>
        </p:txBody>
      </p:sp>
      <p:sp>
        <p:nvSpPr>
          <p:cNvPr id="22" name="TekstniOkvir 21">
            <a:extLst>
              <a:ext uri="{FF2B5EF4-FFF2-40B4-BE49-F238E27FC236}">
                <a16:creationId xmlns:a16="http://schemas.microsoft.com/office/drawing/2014/main" id="{4C3943A6-441D-44F7-A411-0388ADD10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2888" y="987425"/>
            <a:ext cx="361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E1FFBC84-519D-43AF-B2D3-36DA37CB6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6850" y="2127250"/>
            <a:ext cx="361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24" name="TekstniOkvir 23">
            <a:extLst>
              <a:ext uri="{FF2B5EF4-FFF2-40B4-BE49-F238E27FC236}">
                <a16:creationId xmlns:a16="http://schemas.microsoft.com/office/drawing/2014/main" id="{7C9E707A-571D-46FD-B346-6359EF1AE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550" y="2111375"/>
            <a:ext cx="3603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27" name="TekstniOkvir 26">
            <a:extLst>
              <a:ext uri="{FF2B5EF4-FFF2-40B4-BE49-F238E27FC236}">
                <a16:creationId xmlns:a16="http://schemas.microsoft.com/office/drawing/2014/main" id="{97D23515-E511-4242-9E66-9572DE68A0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7550" y="2268538"/>
            <a:ext cx="3603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28" name="TekstniOkvir 27">
            <a:extLst>
              <a:ext uri="{FF2B5EF4-FFF2-40B4-BE49-F238E27FC236}">
                <a16:creationId xmlns:a16="http://schemas.microsoft.com/office/drawing/2014/main" id="{7D913099-68EA-43ED-B2F3-DD9050730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8575" y="1196975"/>
            <a:ext cx="3619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29" name="TekstniOkvir 28">
            <a:extLst>
              <a:ext uri="{FF2B5EF4-FFF2-40B4-BE49-F238E27FC236}">
                <a16:creationId xmlns:a16="http://schemas.microsoft.com/office/drawing/2014/main" id="{8D3888C1-5315-44D1-8E19-95FA133B7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3463" y="2144713"/>
            <a:ext cx="361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30" name="TekstniOkvir 29">
            <a:extLst>
              <a:ext uri="{FF2B5EF4-FFF2-40B4-BE49-F238E27FC236}">
                <a16:creationId xmlns:a16="http://schemas.microsoft.com/office/drawing/2014/main" id="{5815645C-873E-4B1D-838F-5FBD87636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1598613"/>
            <a:ext cx="46069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Dijagonale romba su međusobno okomite.</a:t>
            </a:r>
          </a:p>
        </p:txBody>
      </p:sp>
      <p:sp>
        <p:nvSpPr>
          <p:cNvPr id="31" name="TekstniOkvir 30">
            <a:extLst>
              <a:ext uri="{FF2B5EF4-FFF2-40B4-BE49-F238E27FC236}">
                <a16:creationId xmlns:a16="http://schemas.microsoft.com/office/drawing/2014/main" id="{BB98259B-1F5C-465F-BF67-D00C075C76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0050" y="2120900"/>
            <a:ext cx="56213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Dijagonale romba međusobno se raspolavljaju.</a:t>
            </a:r>
          </a:p>
        </p:txBody>
      </p:sp>
      <p:sp>
        <p:nvSpPr>
          <p:cNvPr id="32" name="TekstniOkvir 31">
            <a:extLst>
              <a:ext uri="{FF2B5EF4-FFF2-40B4-BE49-F238E27FC236}">
                <a16:creationId xmlns:a16="http://schemas.microsoft.com/office/drawing/2014/main" id="{5CA4D477-E1B9-4ECC-B580-16383191A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7038" y="2632075"/>
            <a:ext cx="44529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/>
              <a:t>Dijagonale romba su i simetrale unutarnjih kutova romba.  </a:t>
            </a:r>
          </a:p>
        </p:txBody>
      </p:sp>
      <p:cxnSp>
        <p:nvCxnSpPr>
          <p:cNvPr id="33" name="Ravni poveznik 32">
            <a:extLst>
              <a:ext uri="{FF2B5EF4-FFF2-40B4-BE49-F238E27FC236}">
                <a16:creationId xmlns:a16="http://schemas.microsoft.com/office/drawing/2014/main" id="{E53F5BAA-4FD5-4F50-9826-0712C354DDE6}"/>
              </a:ext>
            </a:extLst>
          </p:cNvPr>
          <p:cNvCxnSpPr/>
          <p:nvPr/>
        </p:nvCxnSpPr>
        <p:spPr>
          <a:xfrm rot="16200000" flipH="1">
            <a:off x="2118519" y="2623344"/>
            <a:ext cx="858838" cy="4953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ni poveznik 34">
            <a:extLst>
              <a:ext uri="{FF2B5EF4-FFF2-40B4-BE49-F238E27FC236}">
                <a16:creationId xmlns:a16="http://schemas.microsoft.com/office/drawing/2014/main" id="{BE083369-1C24-4C1F-83AF-5792C47B7F9B}"/>
              </a:ext>
            </a:extLst>
          </p:cNvPr>
          <p:cNvCxnSpPr/>
          <p:nvPr/>
        </p:nvCxnSpPr>
        <p:spPr>
          <a:xfrm rot="16200000" flipH="1">
            <a:off x="1631156" y="1778795"/>
            <a:ext cx="860425" cy="49371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aralelogram 12">
            <a:extLst>
              <a:ext uri="{FF2B5EF4-FFF2-40B4-BE49-F238E27FC236}">
                <a16:creationId xmlns:a16="http://schemas.microsoft.com/office/drawing/2014/main" id="{18E81372-1D91-4A64-9D82-10CF9D390287}"/>
              </a:ext>
            </a:extLst>
          </p:cNvPr>
          <p:cNvSpPr/>
          <p:nvPr/>
        </p:nvSpPr>
        <p:spPr>
          <a:xfrm>
            <a:off x="819150" y="1590675"/>
            <a:ext cx="2957513" cy="1709738"/>
          </a:xfrm>
          <a:prstGeom prst="parallelogram">
            <a:avLst>
              <a:gd name="adj" fmla="val 5783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 dirty="0"/>
          </a:p>
        </p:txBody>
      </p:sp>
      <p:graphicFrame>
        <p:nvGraphicFramePr>
          <p:cNvPr id="48" name="Object 2">
            <a:extLst>
              <a:ext uri="{FF2B5EF4-FFF2-40B4-BE49-F238E27FC236}">
                <a16:creationId xmlns:a16="http://schemas.microsoft.com/office/drawing/2014/main" id="{B71EF9DB-8163-4AAE-950C-D48B2B8621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82738" y="2251075"/>
          <a:ext cx="20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040" imgH="571320" progId="Equation.DSMT4">
                  <p:embed/>
                </p:oleObj>
              </mc:Choice>
              <mc:Fallback>
                <p:oleObj name="Equation" r:id="rId2" imgW="20304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738" y="2251075"/>
                        <a:ext cx="203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>
            <a:extLst>
              <a:ext uri="{FF2B5EF4-FFF2-40B4-BE49-F238E27FC236}">
                <a16:creationId xmlns:a16="http://schemas.microsoft.com/office/drawing/2014/main" id="{6C505142-F36C-4F27-993A-C16676F21B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57413" y="1674813"/>
          <a:ext cx="20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040" imgH="571320" progId="Equation.DSMT4">
                  <p:embed/>
                </p:oleObj>
              </mc:Choice>
              <mc:Fallback>
                <p:oleObj name="Equation" r:id="rId4" imgW="20304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7413" y="1674813"/>
                        <a:ext cx="203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ekstniOkvir 48">
            <a:extLst>
              <a:ext uri="{FF2B5EF4-FFF2-40B4-BE49-F238E27FC236}">
                <a16:creationId xmlns:a16="http://schemas.microsoft.com/office/drawing/2014/main" id="{7FA20C42-2F60-40E8-847B-05BD3461A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825" y="4086225"/>
            <a:ext cx="7259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Dijagonale romba dijele romb na četiri sukladna pravokutna trokuta.</a:t>
            </a:r>
          </a:p>
        </p:txBody>
      </p:sp>
      <p:sp>
        <p:nvSpPr>
          <p:cNvPr id="50" name="TekstniOkvir 49">
            <a:extLst>
              <a:ext uri="{FF2B5EF4-FFF2-40B4-BE49-F238E27FC236}">
                <a16:creationId xmlns:a16="http://schemas.microsoft.com/office/drawing/2014/main" id="{1F82547A-2C6C-4506-AF17-72C36B1BE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4225" y="4714875"/>
            <a:ext cx="43354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Primjenom Pitagorina poučka dobivamo: </a:t>
            </a:r>
          </a:p>
        </p:txBody>
      </p:sp>
      <p:graphicFrame>
        <p:nvGraphicFramePr>
          <p:cNvPr id="51" name="Object 4">
            <a:extLst>
              <a:ext uri="{FF2B5EF4-FFF2-40B4-BE49-F238E27FC236}">
                <a16:creationId xmlns:a16="http://schemas.microsoft.com/office/drawing/2014/main" id="{FA3EF630-BF1D-4E5E-9257-7F530C283E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4425" y="5384800"/>
          <a:ext cx="1676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76160" imgH="672840" progId="Equation.DSMT4">
                  <p:embed/>
                </p:oleObj>
              </mc:Choice>
              <mc:Fallback>
                <p:oleObj name="Equation" r:id="rId6" imgW="1676160" imgH="6728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4425" y="5384800"/>
                        <a:ext cx="16764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" grpId="0"/>
      <p:bldP spid="20" grpId="0" animBg="1"/>
      <p:bldP spid="22" grpId="0"/>
      <p:bldP spid="23" grpId="0"/>
      <p:bldP spid="24" grpId="0"/>
      <p:bldP spid="27" grpId="0"/>
      <p:bldP spid="28" grpId="0"/>
      <p:bldP spid="29" grpId="0"/>
      <p:bldP spid="30" grpId="0"/>
      <p:bldP spid="31" grpId="0"/>
      <p:bldP spid="32" grpId="0"/>
      <p:bldP spid="13" grpId="0" animBg="1"/>
      <p:bldP spid="49" grpId="0"/>
      <p:bldP spid="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ravokutnik 36">
            <a:extLst>
              <a:ext uri="{FF2B5EF4-FFF2-40B4-BE49-F238E27FC236}">
                <a16:creationId xmlns:a16="http://schemas.microsoft.com/office/drawing/2014/main" id="{46ADA640-71CD-4B36-BE1C-00D7278C1C7D}"/>
              </a:ext>
            </a:extLst>
          </p:cNvPr>
          <p:cNvSpPr/>
          <p:nvPr/>
        </p:nvSpPr>
        <p:spPr>
          <a:xfrm rot="1440000">
            <a:off x="2786063" y="3900488"/>
            <a:ext cx="180975" cy="1809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aphicFrame>
        <p:nvGraphicFramePr>
          <p:cNvPr id="5" name="Tablica 4">
            <a:extLst>
              <a:ext uri="{FF2B5EF4-FFF2-40B4-BE49-F238E27FC236}">
                <a16:creationId xmlns:a16="http://schemas.microsoft.com/office/drawing/2014/main" id="{5BE852EF-0014-49D2-9F83-A82AF79D3ABB}"/>
              </a:ext>
            </a:extLst>
          </p:cNvPr>
          <p:cNvGraphicFramePr>
            <a:graphicFrameLocks noGrp="1"/>
          </p:cNvGraphicFramePr>
          <p:nvPr/>
        </p:nvGraphicFramePr>
        <p:xfrm>
          <a:off x="879475" y="1139825"/>
          <a:ext cx="3168650" cy="47545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6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60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60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60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60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9608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65736"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36"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36"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36"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36"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36"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36"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36"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36"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36"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36"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736"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736"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800" dirty="0"/>
                    </a:p>
                  </a:txBody>
                  <a:tcPr marL="91459" marR="91459" marT="45717" marB="45717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cxnSp>
        <p:nvCxnSpPr>
          <p:cNvPr id="35" name="Ravni poveznik 34">
            <a:extLst>
              <a:ext uri="{FF2B5EF4-FFF2-40B4-BE49-F238E27FC236}">
                <a16:creationId xmlns:a16="http://schemas.microsoft.com/office/drawing/2014/main" id="{99A1A222-33CE-4D8D-A552-2757E8382810}"/>
              </a:ext>
            </a:extLst>
          </p:cNvPr>
          <p:cNvCxnSpPr/>
          <p:nvPr/>
        </p:nvCxnSpPr>
        <p:spPr>
          <a:xfrm>
            <a:off x="1681163" y="3333750"/>
            <a:ext cx="1309687" cy="60801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Pravokutni trokut 29">
            <a:extLst>
              <a:ext uri="{FF2B5EF4-FFF2-40B4-BE49-F238E27FC236}">
                <a16:creationId xmlns:a16="http://schemas.microsoft.com/office/drawing/2014/main" id="{C49932A0-2B89-4DD6-A584-AA50EF3A6A9A}"/>
              </a:ext>
            </a:extLst>
          </p:cNvPr>
          <p:cNvSpPr/>
          <p:nvPr/>
        </p:nvSpPr>
        <p:spPr>
          <a:xfrm>
            <a:off x="2459038" y="1531938"/>
            <a:ext cx="790575" cy="1800225"/>
          </a:xfrm>
          <a:prstGeom prst="rt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3" name="Pravokutnik 22">
            <a:extLst>
              <a:ext uri="{FF2B5EF4-FFF2-40B4-BE49-F238E27FC236}">
                <a16:creationId xmlns:a16="http://schemas.microsoft.com/office/drawing/2014/main" id="{955F8AD3-176C-4387-A6B7-28E9A994BA52}"/>
              </a:ext>
            </a:extLst>
          </p:cNvPr>
          <p:cNvSpPr/>
          <p:nvPr/>
        </p:nvSpPr>
        <p:spPr>
          <a:xfrm>
            <a:off x="2471738" y="3151188"/>
            <a:ext cx="179387" cy="17938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cxnSp>
        <p:nvCxnSpPr>
          <p:cNvPr id="7" name="Ravni poveznik 6">
            <a:extLst>
              <a:ext uri="{FF2B5EF4-FFF2-40B4-BE49-F238E27FC236}">
                <a16:creationId xmlns:a16="http://schemas.microsoft.com/office/drawing/2014/main" id="{CB92FBFA-F52D-440B-942F-1CE9A034BC8E}"/>
              </a:ext>
            </a:extLst>
          </p:cNvPr>
          <p:cNvCxnSpPr/>
          <p:nvPr/>
        </p:nvCxnSpPr>
        <p:spPr>
          <a:xfrm rot="5400000" flipH="1" flipV="1">
            <a:off x="2470944" y="2537619"/>
            <a:ext cx="0" cy="157956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ni poveznik 8">
            <a:extLst>
              <a:ext uri="{FF2B5EF4-FFF2-40B4-BE49-F238E27FC236}">
                <a16:creationId xmlns:a16="http://schemas.microsoft.com/office/drawing/2014/main" id="{FCC4EB48-E9AF-4317-8C53-F1F3A981F950}"/>
              </a:ext>
            </a:extLst>
          </p:cNvPr>
          <p:cNvCxnSpPr/>
          <p:nvPr/>
        </p:nvCxnSpPr>
        <p:spPr>
          <a:xfrm rot="16200000" flipH="1">
            <a:off x="653256" y="3326607"/>
            <a:ext cx="3635375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ni poveznik 10">
            <a:extLst>
              <a:ext uri="{FF2B5EF4-FFF2-40B4-BE49-F238E27FC236}">
                <a16:creationId xmlns:a16="http://schemas.microsoft.com/office/drawing/2014/main" id="{D7486CA8-7D6F-4442-8711-45D94EFF9D7C}"/>
              </a:ext>
            </a:extLst>
          </p:cNvPr>
          <p:cNvCxnSpPr/>
          <p:nvPr/>
        </p:nvCxnSpPr>
        <p:spPr>
          <a:xfrm rot="5400000" flipH="1" flipV="1">
            <a:off x="1958182" y="3840956"/>
            <a:ext cx="1817688" cy="7905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ni poveznik 12">
            <a:extLst>
              <a:ext uri="{FF2B5EF4-FFF2-40B4-BE49-F238E27FC236}">
                <a16:creationId xmlns:a16="http://schemas.microsoft.com/office/drawing/2014/main" id="{BA7CC842-E8AB-4EE9-90B1-42B007A78253}"/>
              </a:ext>
            </a:extLst>
          </p:cNvPr>
          <p:cNvCxnSpPr/>
          <p:nvPr/>
        </p:nvCxnSpPr>
        <p:spPr>
          <a:xfrm rot="16200000" flipH="1">
            <a:off x="1957388" y="2022475"/>
            <a:ext cx="1817687" cy="7921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ni poveznik 14">
            <a:extLst>
              <a:ext uri="{FF2B5EF4-FFF2-40B4-BE49-F238E27FC236}">
                <a16:creationId xmlns:a16="http://schemas.microsoft.com/office/drawing/2014/main" id="{C97F3CA7-CB39-429C-B7C1-C8B30AF0E9D9}"/>
              </a:ext>
            </a:extLst>
          </p:cNvPr>
          <p:cNvCxnSpPr/>
          <p:nvPr/>
        </p:nvCxnSpPr>
        <p:spPr>
          <a:xfrm rot="5400000" flipH="1" flipV="1">
            <a:off x="1166813" y="2024063"/>
            <a:ext cx="1817687" cy="7889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17">
            <a:extLst>
              <a:ext uri="{FF2B5EF4-FFF2-40B4-BE49-F238E27FC236}">
                <a16:creationId xmlns:a16="http://schemas.microsoft.com/office/drawing/2014/main" id="{1D2D36E3-4F71-45A1-8661-7446F0CBB84F}"/>
              </a:ext>
            </a:extLst>
          </p:cNvPr>
          <p:cNvCxnSpPr/>
          <p:nvPr/>
        </p:nvCxnSpPr>
        <p:spPr>
          <a:xfrm rot="16200000" flipH="1">
            <a:off x="1167607" y="3840956"/>
            <a:ext cx="1817688" cy="7905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3" name="TekstniOkvir 21">
            <a:extLst>
              <a:ext uri="{FF2B5EF4-FFF2-40B4-BE49-F238E27FC236}">
                <a16:creationId xmlns:a16="http://schemas.microsoft.com/office/drawing/2014/main" id="{FBFA3832-C30A-40AD-B9E4-EB20454D4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950" y="284163"/>
            <a:ext cx="84026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Skicu romba lako je nacrtati koristeći se svojstvima dijagonala romba:</a:t>
            </a:r>
          </a:p>
        </p:txBody>
      </p:sp>
      <p:sp>
        <p:nvSpPr>
          <p:cNvPr id="24" name="TekstniOkvir 23">
            <a:extLst>
              <a:ext uri="{FF2B5EF4-FFF2-40B4-BE49-F238E27FC236}">
                <a16:creationId xmlns:a16="http://schemas.microsoft.com/office/drawing/2014/main" id="{078D1728-A48E-4AB1-81A6-897B93E5F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6700" y="4119563"/>
            <a:ext cx="3603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25" name="TekstniOkvir 24">
            <a:extLst>
              <a:ext uri="{FF2B5EF4-FFF2-40B4-BE49-F238E27FC236}">
                <a16:creationId xmlns:a16="http://schemas.microsoft.com/office/drawing/2014/main" id="{64E8F7A5-4A84-4E14-B7D1-5ACE99372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6863" y="2170113"/>
            <a:ext cx="361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26" name="TekstniOkvir 25">
            <a:extLst>
              <a:ext uri="{FF2B5EF4-FFF2-40B4-BE49-F238E27FC236}">
                <a16:creationId xmlns:a16="http://schemas.microsoft.com/office/drawing/2014/main" id="{F694E910-6447-41B0-878D-1CB18D3F6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8000" y="2160588"/>
            <a:ext cx="361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27" name="TekstniOkvir 26">
            <a:extLst>
              <a:ext uri="{FF2B5EF4-FFF2-40B4-BE49-F238E27FC236}">
                <a16:creationId xmlns:a16="http://schemas.microsoft.com/office/drawing/2014/main" id="{BDA07EB8-79AD-47A0-8522-6D101353FF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5" y="4084638"/>
            <a:ext cx="361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graphicFrame>
        <p:nvGraphicFramePr>
          <p:cNvPr id="28" name="Object 2">
            <a:extLst>
              <a:ext uri="{FF2B5EF4-FFF2-40B4-BE49-F238E27FC236}">
                <a16:creationId xmlns:a16="http://schemas.microsoft.com/office/drawing/2014/main" id="{7685D841-A26E-4B41-B8F3-2DE96A685F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19325" y="2319338"/>
          <a:ext cx="20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040" imgH="571320" progId="Equation.DSMT4">
                  <p:embed/>
                </p:oleObj>
              </mc:Choice>
              <mc:Fallback>
                <p:oleObj name="Equation" r:id="rId2" imgW="203040" imgH="5713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9325" y="2319338"/>
                        <a:ext cx="203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3">
            <a:extLst>
              <a:ext uri="{FF2B5EF4-FFF2-40B4-BE49-F238E27FC236}">
                <a16:creationId xmlns:a16="http://schemas.microsoft.com/office/drawing/2014/main" id="{DF87A7A5-1B82-460B-80ED-22B00B9EEE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4950" y="3317875"/>
          <a:ext cx="20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040" imgH="571320" progId="Equation.DSMT4">
                  <p:embed/>
                </p:oleObj>
              </mc:Choice>
              <mc:Fallback>
                <p:oleObj name="Equation" r:id="rId4" imgW="203040" imgH="5713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4950" y="3317875"/>
                        <a:ext cx="203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kstniOkvir 30">
            <a:extLst>
              <a:ext uri="{FF2B5EF4-FFF2-40B4-BE49-F238E27FC236}">
                <a16:creationId xmlns:a16="http://schemas.microsoft.com/office/drawing/2014/main" id="{D6FD2B61-31A7-4B1A-A5D0-0EB451B90D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0463" y="1903413"/>
            <a:ext cx="9509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o </a:t>
            </a:r>
            <a:r>
              <a:rPr lang="hr-HR" altLang="sr-Latn-RS"/>
              <a:t>= 4</a:t>
            </a:r>
            <a:r>
              <a:rPr lang="hr-HR" altLang="sr-Latn-RS" i="1"/>
              <a:t>a</a:t>
            </a:r>
          </a:p>
        </p:txBody>
      </p:sp>
      <p:graphicFrame>
        <p:nvGraphicFramePr>
          <p:cNvPr id="32" name="Object 4">
            <a:extLst>
              <a:ext uri="{FF2B5EF4-FFF2-40B4-BE49-F238E27FC236}">
                <a16:creationId xmlns:a16="http://schemas.microsoft.com/office/drawing/2014/main" id="{934863E5-35B2-4B2A-85E9-322DC1DE09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2935288"/>
          <a:ext cx="838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38080" imgH="571320" progId="Equation.DSMT4">
                  <p:embed/>
                </p:oleObj>
              </mc:Choice>
              <mc:Fallback>
                <p:oleObj name="Equation" r:id="rId6" imgW="838080" imgH="5713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935288"/>
                        <a:ext cx="838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5">
            <a:extLst>
              <a:ext uri="{FF2B5EF4-FFF2-40B4-BE49-F238E27FC236}">
                <a16:creationId xmlns:a16="http://schemas.microsoft.com/office/drawing/2014/main" id="{600E71B6-E32B-4A36-B2FA-B36A9FD42B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65925" y="3081338"/>
          <a:ext cx="673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72840" imgH="304560" progId="Equation.DSMT4">
                  <p:embed/>
                </p:oleObj>
              </mc:Choice>
              <mc:Fallback>
                <p:oleObj name="Equation" r:id="rId8" imgW="672840" imgH="3045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5925" y="3081338"/>
                        <a:ext cx="673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kstniOkvir 37">
            <a:extLst>
              <a:ext uri="{FF2B5EF4-FFF2-40B4-BE49-F238E27FC236}">
                <a16:creationId xmlns:a16="http://schemas.microsoft.com/office/drawing/2014/main" id="{C054F2F3-B69C-45E3-9465-B8E20568A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0" y="3521075"/>
            <a:ext cx="4079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b="1">
                <a:solidFill>
                  <a:srgbClr val="00B050"/>
                </a:solidFill>
              </a:rPr>
              <a:t>v</a:t>
            </a:r>
            <a:r>
              <a:rPr lang="hr-HR" altLang="sr-Latn-RS" b="1" baseline="-25000">
                <a:solidFill>
                  <a:srgbClr val="00B050"/>
                </a:solidFill>
              </a:rPr>
              <a:t>a</a:t>
            </a:r>
            <a:endParaRPr lang="hr-HR" altLang="sr-Latn-RS" b="1">
              <a:solidFill>
                <a:srgbClr val="00B050"/>
              </a:solidFill>
            </a:endParaRPr>
          </a:p>
        </p:txBody>
      </p:sp>
      <p:graphicFrame>
        <p:nvGraphicFramePr>
          <p:cNvPr id="2054" name="Object 6">
            <a:extLst>
              <a:ext uri="{FF2B5EF4-FFF2-40B4-BE49-F238E27FC236}">
                <a16:creationId xmlns:a16="http://schemas.microsoft.com/office/drawing/2014/main" id="{543692D7-834E-4315-A7FC-E99FDBAE69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5813" y="4222750"/>
          <a:ext cx="16764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76160" imgH="672840" progId="Equation.DSMT4">
                  <p:embed/>
                </p:oleObj>
              </mc:Choice>
              <mc:Fallback>
                <p:oleObj name="Equation" r:id="rId10" imgW="1676160" imgH="6728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5813" y="4222750"/>
                        <a:ext cx="1676400" cy="673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0" grpId="0" animBg="1"/>
      <p:bldP spid="23" grpId="0" animBg="1"/>
      <p:bldP spid="24" grpId="0"/>
      <p:bldP spid="25" grpId="0"/>
      <p:bldP spid="26" grpId="0"/>
      <p:bldP spid="27" grpId="0"/>
      <p:bldP spid="31" grpId="0"/>
      <p:bldP spid="38" grpId="0"/>
    </p:bldLst>
  </p:timing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_romb</Template>
  <TotalTime>2</TotalTime>
  <Words>82</Words>
  <Application>Microsoft Office PowerPoint</Application>
  <PresentationFormat>Prikaz na zaslonu (4:3)</PresentationFormat>
  <Paragraphs>22</Paragraphs>
  <Slides>3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8" baseType="lpstr">
      <vt:lpstr>Arial</vt:lpstr>
      <vt:lpstr>Calibri</vt:lpstr>
      <vt:lpstr>Myriad Pro</vt:lpstr>
      <vt:lpstr>Math 8</vt:lpstr>
      <vt:lpstr>Equation</vt:lpstr>
      <vt:lpstr>6. PITAGORIN POUČAK 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PITAGORIN POUČAK </dc:title>
  <dc:creator>Jasminka Viljevac</dc:creator>
  <cp:lastModifiedBy>Jasminka Viljevac</cp:lastModifiedBy>
  <cp:revision>1</cp:revision>
  <dcterms:created xsi:type="dcterms:W3CDTF">2021-10-20T12:56:15Z</dcterms:created>
  <dcterms:modified xsi:type="dcterms:W3CDTF">2021-10-20T12:58:42Z</dcterms:modified>
</cp:coreProperties>
</file>